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5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12192000" cy="6858000"/>
  <p:notesSz cx="7010400" cy="92964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ropbox\Moji%20dokumenti\Projekt%20-%20EFZG\Anketni%20upitnici\rezultati\Rezultati%20bolnice-obra&#273;eno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ropbox\Moji%20dokumenti\Projekt%20-%20EFZG\Anketni%20upitnici\rezultati\Rezultati%20bolnice-obra&#273;eno.xls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ropbox\Moji%20dokumenti\Projekt%20-%20EFZG\Anketni%20upitnici\rezultati\Rezultati%20bolnice-obra&#273;eno.xls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ropbox\Moji%20dokumenti\Projekt%20-%20EFZG\Anketni%20upitnici\rezultati\Rezultati%20bolnice-obra&#273;eno.xls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ropbox\Moji%20dokumenti\Projekt%20-%20EFZG\Anketni%20upitnici\rezultati\Rezultati%20bolnice-obra&#273;eno.xls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ropbox\Moji%20dokumenti\Projekt%20-%20EFZG\Anketni%20upitnici\rezultati\Rezultati%20bolnice-obra&#273;eno.xls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ropbox\Moji%20dokumenti\Projekt%20-%20EFZG\Anketni%20upitnici\rezultati\Rezultati%20bolnice-obra&#273;eno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ropbox\Moji%20dokumenti\Projekt%20-%20EFZG\Anketni%20upitnici\rezultati\Rezultati%20bolnice-obra&#273;eno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ropbox\Moji%20dokumenti\Projekt%20-%20EFZG\Anketni%20upitnici\rezultati\Rezultati%20bolnice-obra&#273;eno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ropbox\Moji%20dokumenti\Projekt%20-%20EFZG\Anketni%20upitnici\rezultati\Rezultati%20bolnice-obra&#273;eno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ropbox\Moji%20dokumenti\Projekt%20-%20EFZG\Anketni%20upitnici\rezultati\Rezultati%20bolnice-obra&#273;eno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ropbox\Moji%20dokumenti\Projekt%20-%20EFZG\Anketni%20upitnici\rezultati\Rezultati%20bolnice-obra&#273;eno.xls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ropbox\Moji%20dokumenti\Projekt%20-%20EFZG\Anketni%20upitnici\rezultati\Rezultati%20bolnice-obra&#273;eno.xls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ropbox\Moji%20dokumenti\Projekt%20-%20EFZG\Anketni%20upitnici\rezultati\Rezultati%20bolnice-obra&#273;eno.xls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hr-HR"/>
              <a:t>Ustanova je definirala strateške ciljeve i to: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r-Latn-R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'results-survey273433'!$F$33</c:f>
              <c:strCache>
                <c:ptCount val="1"/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6D2-4ACE-B8BF-F0D21692C73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6D2-4ACE-B8BF-F0D21692C73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6D2-4ACE-B8BF-F0D21692C73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6D2-4ACE-B8BF-F0D21692C73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6D2-4ACE-B8BF-F0D21692C73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r-Latn-R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'results-survey273433'!$E$34:$E$38</c:f>
              <c:strCache>
                <c:ptCount val="5"/>
                <c:pt idx="0">
                  <c:v>Financijske i nefinancijske</c:v>
                </c:pt>
                <c:pt idx="1">
                  <c:v>Samo nefinancijske</c:v>
                </c:pt>
                <c:pt idx="2">
                  <c:v>Samo financijske </c:v>
                </c:pt>
                <c:pt idx="3">
                  <c:v>Ciljevi postoje ali nisu usklađeni strategijom</c:v>
                </c:pt>
                <c:pt idx="4">
                  <c:v>Nema definirane ciljeve </c:v>
                </c:pt>
              </c:strCache>
            </c:strRef>
          </c:cat>
          <c:val>
            <c:numRef>
              <c:f>'results-survey273433'!$F$34:$F$38</c:f>
              <c:numCache>
                <c:formatCode>0.00%</c:formatCode>
                <c:ptCount val="5"/>
                <c:pt idx="0">
                  <c:v>0.52380952380952384</c:v>
                </c:pt>
                <c:pt idx="1">
                  <c:v>0.14285714285714285</c:v>
                </c:pt>
                <c:pt idx="2">
                  <c:v>0</c:v>
                </c:pt>
                <c:pt idx="3">
                  <c:v>0.23809523809523805</c:v>
                </c:pt>
                <c:pt idx="4">
                  <c:v>9.5238095238095233E-2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6D2-4ACE-B8BF-F0D21692C73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sr-Latn-R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pPr>
            <a:r>
              <a:rPr lang="hr-HR"/>
              <a:t>Uporaba i važnost pokazatelja uspješnosti za: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'results-survey273433'!$G$415</c:f>
              <c:strCache>
                <c:ptCount val="1"/>
                <c:pt idx="0">
                  <c:v>Trenutno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'results-survey273433'!$H$414:$I$414</c:f>
              <c:strCache>
                <c:ptCount val="2"/>
                <c:pt idx="0">
                  <c:v>Osiguravanje kvalitete</c:v>
                </c:pt>
                <c:pt idx="1">
                  <c:v>Samovrednovanje</c:v>
                </c:pt>
              </c:strCache>
            </c:strRef>
          </c:cat>
          <c:val>
            <c:numRef>
              <c:f>'results-survey273433'!$H$415:$I$415</c:f>
              <c:numCache>
                <c:formatCode>General</c:formatCode>
                <c:ptCount val="2"/>
                <c:pt idx="0">
                  <c:v>3.48</c:v>
                </c:pt>
                <c:pt idx="1">
                  <c:v>2.76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0E3-4F85-A2CD-9C225FCA2B0C}"/>
            </c:ext>
          </c:extLst>
        </c:ser>
        <c:ser>
          <c:idx val="1"/>
          <c:order val="1"/>
          <c:tx>
            <c:strRef>
              <c:f>'results-survey273433'!$G$416</c:f>
              <c:strCache>
                <c:ptCount val="1"/>
                <c:pt idx="0">
                  <c:v>Potreba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'results-survey273433'!$H$414:$I$414</c:f>
              <c:strCache>
                <c:ptCount val="2"/>
                <c:pt idx="0">
                  <c:v>Osiguravanje kvalitete</c:v>
                </c:pt>
                <c:pt idx="1">
                  <c:v>Samovrednovanje</c:v>
                </c:pt>
              </c:strCache>
            </c:strRef>
          </c:cat>
          <c:val>
            <c:numRef>
              <c:f>'results-survey273433'!$H$416:$I$416</c:f>
              <c:numCache>
                <c:formatCode>General</c:formatCode>
                <c:ptCount val="2"/>
                <c:pt idx="0">
                  <c:v>4.57</c:v>
                </c:pt>
                <c:pt idx="1">
                  <c:v>4.29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0E3-4F85-A2CD-9C225FCA2B0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68148136"/>
        <c:axId val="568144200"/>
      </c:barChart>
      <c:catAx>
        <c:axId val="5681481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r-Latn-RS"/>
          </a:p>
        </c:txPr>
        <c:crossAx val="568144200"/>
        <c:crosses val="autoZero"/>
        <c:auto val="1"/>
        <c:lblAlgn val="ctr"/>
        <c:lblOffset val="100"/>
        <c:noMultiLvlLbl val="0"/>
      </c:catAx>
      <c:valAx>
        <c:axId val="5681442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r-Latn-RS"/>
          </a:p>
        </c:txPr>
        <c:crossAx val="568148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sr-Latn-R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pPr>
            <a:r>
              <a:rPr lang="hr-HR"/>
              <a:t>Uporaba i važnost pokazatelja uspješnosti za: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'results-survey273433'!$G$319</c:f>
              <c:strCache>
                <c:ptCount val="1"/>
                <c:pt idx="0">
                  <c:v>Trenutno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'results-survey273433'!$H$318:$I$318</c:f>
              <c:strCache>
                <c:ptCount val="2"/>
                <c:pt idx="0">
                  <c:v>Benchmarking</c:v>
                </c:pt>
                <c:pt idx="1">
                  <c:v>Internacionalizaciju</c:v>
                </c:pt>
              </c:strCache>
            </c:strRef>
          </c:cat>
          <c:val>
            <c:numRef>
              <c:f>'results-survey273433'!$H$319:$I$319</c:f>
              <c:numCache>
                <c:formatCode>General</c:formatCode>
                <c:ptCount val="2"/>
                <c:pt idx="0">
                  <c:v>3.1</c:v>
                </c:pt>
                <c:pt idx="1">
                  <c:v>2.19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47-4E59-933A-55C201AEC03A}"/>
            </c:ext>
          </c:extLst>
        </c:ser>
        <c:ser>
          <c:idx val="1"/>
          <c:order val="1"/>
          <c:tx>
            <c:strRef>
              <c:f>'results-survey273433'!$G$320</c:f>
              <c:strCache>
                <c:ptCount val="1"/>
                <c:pt idx="0">
                  <c:v>Potreba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'results-survey273433'!$H$318:$I$318</c:f>
              <c:strCache>
                <c:ptCount val="2"/>
                <c:pt idx="0">
                  <c:v>Benchmarking</c:v>
                </c:pt>
                <c:pt idx="1">
                  <c:v>Internacionalizaciju</c:v>
                </c:pt>
              </c:strCache>
            </c:strRef>
          </c:cat>
          <c:val>
            <c:numRef>
              <c:f>'results-survey273433'!$H$320:$I$320</c:f>
              <c:numCache>
                <c:formatCode>General</c:formatCode>
                <c:ptCount val="2"/>
                <c:pt idx="0">
                  <c:v>4.1900000000000004</c:v>
                </c:pt>
                <c:pt idx="1">
                  <c:v>3.52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847-4E59-933A-55C201AEC03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72068856"/>
        <c:axId val="572065904"/>
      </c:barChart>
      <c:catAx>
        <c:axId val="572068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r-Latn-RS"/>
          </a:p>
        </c:txPr>
        <c:crossAx val="572065904"/>
        <c:crosses val="autoZero"/>
        <c:auto val="1"/>
        <c:lblAlgn val="ctr"/>
        <c:lblOffset val="100"/>
        <c:noMultiLvlLbl val="0"/>
      </c:catAx>
      <c:valAx>
        <c:axId val="572065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r-Latn-RS"/>
          </a:p>
        </c:txPr>
        <c:crossAx val="572068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sr-Latn-R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pPr>
            <a:r>
              <a:rPr lang="hr-HR"/>
              <a:t>Uporaba i važnost pokazatelja uspješnosti za: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'results-survey273433'!$G$448</c:f>
              <c:strCache>
                <c:ptCount val="1"/>
                <c:pt idx="0">
                  <c:v>Trenutno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'results-survey273433'!$H$447:$I$447</c:f>
              <c:strCache>
                <c:ptCount val="2"/>
                <c:pt idx="0">
                  <c:v>Informiranje javnosti</c:v>
                </c:pt>
                <c:pt idx="1">
                  <c:v>Povećanje transparentnosti</c:v>
                </c:pt>
              </c:strCache>
            </c:strRef>
          </c:cat>
          <c:val>
            <c:numRef>
              <c:f>'results-survey273433'!$H$448:$I$448</c:f>
              <c:numCache>
                <c:formatCode>General</c:formatCode>
                <c:ptCount val="2"/>
                <c:pt idx="0">
                  <c:v>3.24</c:v>
                </c:pt>
                <c:pt idx="1">
                  <c:v>3.14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AC-43B6-8EBE-094E068009B1}"/>
            </c:ext>
          </c:extLst>
        </c:ser>
        <c:ser>
          <c:idx val="1"/>
          <c:order val="1"/>
          <c:tx>
            <c:strRef>
              <c:f>'results-survey273433'!$G$449</c:f>
              <c:strCache>
                <c:ptCount val="1"/>
                <c:pt idx="0">
                  <c:v>Potreba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'results-survey273433'!$H$447:$I$447</c:f>
              <c:strCache>
                <c:ptCount val="2"/>
                <c:pt idx="0">
                  <c:v>Informiranje javnosti</c:v>
                </c:pt>
                <c:pt idx="1">
                  <c:v>Povećanje transparentnosti</c:v>
                </c:pt>
              </c:strCache>
            </c:strRef>
          </c:cat>
          <c:val>
            <c:numRef>
              <c:f>'results-survey273433'!$H$449:$I$449</c:f>
              <c:numCache>
                <c:formatCode>General</c:formatCode>
                <c:ptCount val="2"/>
                <c:pt idx="0">
                  <c:v>3.67</c:v>
                </c:pt>
                <c:pt idx="1">
                  <c:v>4.1900000000000004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BAC-43B6-8EBE-094E068009B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81649776"/>
        <c:axId val="581655680"/>
      </c:barChart>
      <c:catAx>
        <c:axId val="5816497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r-Latn-RS"/>
          </a:p>
        </c:txPr>
        <c:crossAx val="581655680"/>
        <c:crosses val="autoZero"/>
        <c:auto val="1"/>
        <c:lblAlgn val="ctr"/>
        <c:lblOffset val="100"/>
        <c:noMultiLvlLbl val="0"/>
      </c:catAx>
      <c:valAx>
        <c:axId val="581655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r-Latn-RS"/>
          </a:p>
        </c:txPr>
        <c:crossAx val="5816497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sr-Latn-R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hr-HR"/>
              <a:t>Izvor</a:t>
            </a:r>
            <a:r>
              <a:rPr lang="en-US"/>
              <a:t> </a:t>
            </a:r>
            <a:r>
              <a:rPr lang="hr-HR"/>
              <a:t>informacija</a:t>
            </a:r>
            <a:r>
              <a:rPr lang="en-US"/>
              <a:t> potrebn</a:t>
            </a:r>
            <a:r>
              <a:rPr lang="hr-HR"/>
              <a:t>ih</a:t>
            </a:r>
            <a:r>
              <a:rPr lang="en-US"/>
              <a:t> za mjerenje uspješnosti</a:t>
            </a:r>
            <a:r>
              <a:rPr lang="hr-HR"/>
              <a:t> su: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r-Latn-R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'results-survey273433'!$H$797:$H$798</c:f>
              <c:strCache>
                <c:ptCount val="2"/>
                <c:pt idx="0">
                  <c:v>Na koji način prikupljate informacije potrebne za mjerenje uspješnosti</c:v>
                </c:pt>
                <c:pt idx="1">
                  <c:v>Postotak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'results-survey273433'!$G$799:$G$803</c:f>
              <c:strCache>
                <c:ptCount val="5"/>
                <c:pt idx="0">
                  <c:v>Integrirani informacijski sustav bolnice (IBIS) </c:v>
                </c:pt>
                <c:pt idx="1">
                  <c:v>Kadrovska služba </c:v>
                </c:pt>
                <c:pt idx="2">
                  <c:v>Računovodstvena služba </c:v>
                </c:pt>
                <c:pt idx="3">
                  <c:v>Interni izvještaji </c:v>
                </c:pt>
                <c:pt idx="4">
                  <c:v>Ostalo</c:v>
                </c:pt>
              </c:strCache>
            </c:strRef>
          </c:cat>
          <c:val>
            <c:numRef>
              <c:f>'results-survey273433'!$H$799:$H$803</c:f>
              <c:numCache>
                <c:formatCode>0.00%</c:formatCode>
                <c:ptCount val="5"/>
                <c:pt idx="0">
                  <c:v>0.80952380952380953</c:v>
                </c:pt>
                <c:pt idx="1">
                  <c:v>0.66666666666666652</c:v>
                </c:pt>
                <c:pt idx="2">
                  <c:v>0.80952380952380953</c:v>
                </c:pt>
                <c:pt idx="3">
                  <c:v>0.76190476190476186</c:v>
                </c:pt>
                <c:pt idx="4">
                  <c:v>9.5238095238095233E-2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1D-469F-8DA8-4F1D45B35FE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582637136"/>
        <c:axId val="582634512"/>
      </c:barChart>
      <c:catAx>
        <c:axId val="582637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r-Latn-RS"/>
          </a:p>
        </c:txPr>
        <c:crossAx val="582634512"/>
        <c:crosses val="autoZero"/>
        <c:auto val="1"/>
        <c:lblAlgn val="ctr"/>
        <c:lblOffset val="100"/>
        <c:noMultiLvlLbl val="0"/>
      </c:catAx>
      <c:valAx>
        <c:axId val="582634512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5826371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sr-Latn-R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hr-HR" b="0"/>
              <a:t>Važnost pokazatelja uspješnosti za: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sr-Latn-R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'results-survey273433'!$G$826:$G$832</c:f>
              <c:strCache>
                <c:ptCount val="7"/>
                <c:pt idx="0">
                  <c:v>Menadžere</c:v>
                </c:pt>
                <c:pt idx="1">
                  <c:v>Korisnike usluga</c:v>
                </c:pt>
                <c:pt idx="2">
                  <c:v>Nadležni proračun</c:v>
                </c:pt>
                <c:pt idx="3">
                  <c:v>Regulatorna tijela</c:v>
                </c:pt>
                <c:pt idx="4">
                  <c:v>Zaposlenike</c:v>
                </c:pt>
                <c:pt idx="5">
                  <c:v>Medije</c:v>
                </c:pt>
                <c:pt idx="6">
                  <c:v>Javnost</c:v>
                </c:pt>
              </c:strCache>
            </c:strRef>
          </c:cat>
          <c:val>
            <c:numRef>
              <c:f>'results-survey273433'!$H$826:$H$832</c:f>
              <c:numCache>
                <c:formatCode>General</c:formatCode>
                <c:ptCount val="7"/>
                <c:pt idx="0">
                  <c:v>4.9000000000000004</c:v>
                </c:pt>
                <c:pt idx="1">
                  <c:v>4.1399999999999997</c:v>
                </c:pt>
                <c:pt idx="2">
                  <c:v>4.57</c:v>
                </c:pt>
                <c:pt idx="3">
                  <c:v>4.43</c:v>
                </c:pt>
                <c:pt idx="4">
                  <c:v>4.0999999999999996</c:v>
                </c:pt>
                <c:pt idx="5">
                  <c:v>3.71</c:v>
                </c:pt>
                <c:pt idx="6">
                  <c:v>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19-4091-A36D-E8D21F2ECB4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78302048"/>
        <c:axId val="578310576"/>
      </c:barChart>
      <c:catAx>
        <c:axId val="578302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578310576"/>
        <c:crosses val="autoZero"/>
        <c:auto val="1"/>
        <c:lblAlgn val="ctr"/>
        <c:lblOffset val="100"/>
        <c:noMultiLvlLbl val="0"/>
      </c:catAx>
      <c:valAx>
        <c:axId val="578310576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78302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hr-HR"/>
              <a:t>Rezultati poslovanja unutar ustanove se prezentiraju: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'results-survey273433'!$E$66</c:f>
              <c:strCache>
                <c:ptCount val="1"/>
                <c:pt idx="0">
                  <c:v>Samo na sastancima Upravnih vijeća i prilikom donošenja godišnjih izvješća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'results-survey273433'!$F$64:$F$65</c:f>
              <c:strCache>
                <c:ptCount val="2"/>
                <c:pt idx="1">
                  <c:v>Postotak</c:v>
                </c:pt>
              </c:strCache>
            </c:strRef>
          </c:cat>
          <c:val>
            <c:numRef>
              <c:f>'results-survey273433'!$F$66</c:f>
              <c:numCache>
                <c:formatCode>0.00%</c:formatCode>
                <c:ptCount val="1"/>
                <c:pt idx="0">
                  <c:v>0.76190476190476186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9B-4799-86A7-E0F61CF13C86}"/>
            </c:ext>
          </c:extLst>
        </c:ser>
        <c:ser>
          <c:idx val="1"/>
          <c:order val="1"/>
          <c:tx>
            <c:strRef>
              <c:f>'results-survey273433'!$E$67</c:f>
              <c:strCache>
                <c:ptCount val="1"/>
                <c:pt idx="0">
                  <c:v>Redovno (mjesečno, kvartalno) užem krugu rukovodstva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'results-survey273433'!$F$64:$F$65</c:f>
              <c:strCache>
                <c:ptCount val="2"/>
                <c:pt idx="1">
                  <c:v>Postotak</c:v>
                </c:pt>
              </c:strCache>
            </c:strRef>
          </c:cat>
          <c:val>
            <c:numRef>
              <c:f>'results-survey273433'!$F$67</c:f>
              <c:numCache>
                <c:formatCode>0.00%</c:formatCode>
                <c:ptCount val="1"/>
                <c:pt idx="0">
                  <c:v>0.76190476190476186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89B-4799-86A7-E0F61CF13C86}"/>
            </c:ext>
          </c:extLst>
        </c:ser>
        <c:ser>
          <c:idx val="2"/>
          <c:order val="2"/>
          <c:tx>
            <c:strRef>
              <c:f>'results-survey273433'!$E$68</c:f>
              <c:strCache>
                <c:ptCount val="1"/>
                <c:pt idx="0">
                  <c:v>Periodično do najniže razine rukovođenja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'results-survey273433'!$F$64:$F$65</c:f>
              <c:strCache>
                <c:ptCount val="2"/>
                <c:pt idx="1">
                  <c:v>Postotak</c:v>
                </c:pt>
              </c:strCache>
            </c:strRef>
          </c:cat>
          <c:val>
            <c:numRef>
              <c:f>'results-survey273433'!$F$68</c:f>
              <c:numCache>
                <c:formatCode>0.00%</c:formatCode>
                <c:ptCount val="1"/>
                <c:pt idx="0">
                  <c:v>0.33333333333333326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89B-4799-86A7-E0F61CF13C86}"/>
            </c:ext>
          </c:extLst>
        </c:ser>
        <c:ser>
          <c:idx val="3"/>
          <c:order val="3"/>
          <c:tx>
            <c:strRef>
              <c:f>'results-survey273433'!$E$69</c:f>
              <c:strCache>
                <c:ptCount val="1"/>
                <c:pt idx="0">
                  <c:v>Kontinuirano svim zaposlenicima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'results-survey273433'!$F$64:$F$65</c:f>
              <c:strCache>
                <c:ptCount val="2"/>
                <c:pt idx="1">
                  <c:v>Postotak</c:v>
                </c:pt>
              </c:strCache>
            </c:strRef>
          </c:cat>
          <c:val>
            <c:numRef>
              <c:f>'results-survey273433'!$F$69</c:f>
              <c:numCache>
                <c:formatCode>0.00%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89B-4799-86A7-E0F61CF13C8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18505480"/>
        <c:axId val="418507448"/>
      </c:barChart>
      <c:catAx>
        <c:axId val="418505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r-Latn-RS"/>
          </a:p>
        </c:txPr>
        <c:crossAx val="418507448"/>
        <c:crosses val="autoZero"/>
        <c:auto val="1"/>
        <c:lblAlgn val="ctr"/>
        <c:lblOffset val="100"/>
        <c:noMultiLvlLbl val="0"/>
      </c:catAx>
      <c:valAx>
        <c:axId val="418507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r-Latn-RS"/>
          </a:p>
        </c:txPr>
        <c:crossAx val="4185054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sr-Latn-R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/>
              <a:t>Mjerenje uspješnosti poslovanja ustanove obavlja se na jedan od ovih načina</a:t>
            </a:r>
            <a:r>
              <a:rPr lang="hr-HR"/>
              <a:t>: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r-Latn-R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'results-survey273433'!$F$85:$F$86</c:f>
              <c:strCache>
                <c:ptCount val="2"/>
                <c:pt idx="0">
                  <c:v>Mjerenje uspješnosti poslovanja ustanove obavlja se na jedan od ovih načina</c:v>
                </c:pt>
                <c:pt idx="1">
                  <c:v>Postotak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'results-survey273433'!$E$87:$E$90</c:f>
              <c:strCache>
                <c:ptCount val="4"/>
                <c:pt idx="0">
                  <c:v>Ne provodi se mjerenje uspješnosti poslovanja </c:v>
                </c:pt>
                <c:pt idx="1">
                  <c:v>Provodi se u obliku periodičkih i godišnjih izvještaja</c:v>
                </c:pt>
                <c:pt idx="2">
                  <c:v>Provodi se kontinuirano praćenjem većeg broja financijskih pokazatelja </c:v>
                </c:pt>
                <c:pt idx="3">
                  <c:v>Provodi se kontinuirano pomoću financijskih i nefinancijskih pokazatelja </c:v>
                </c:pt>
              </c:strCache>
            </c:strRef>
          </c:cat>
          <c:val>
            <c:numRef>
              <c:f>'results-survey273433'!$F$87:$F$90</c:f>
              <c:numCache>
                <c:formatCode>0.00%</c:formatCode>
                <c:ptCount val="4"/>
                <c:pt idx="0">
                  <c:v>0</c:v>
                </c:pt>
                <c:pt idx="1">
                  <c:v>0.61904761904761907</c:v>
                </c:pt>
                <c:pt idx="2">
                  <c:v>9.5238095238095233E-2</c:v>
                </c:pt>
                <c:pt idx="3">
                  <c:v>0.2857142857142857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D2-4556-A7CD-0B600A6532B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axId val="416207408"/>
        <c:axId val="416208720"/>
      </c:barChart>
      <c:catAx>
        <c:axId val="4162074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r-Latn-RS"/>
          </a:p>
        </c:txPr>
        <c:crossAx val="416208720"/>
        <c:crosses val="autoZero"/>
        <c:auto val="1"/>
        <c:lblAlgn val="ctr"/>
        <c:lblOffset val="100"/>
        <c:noMultiLvlLbl val="0"/>
      </c:catAx>
      <c:valAx>
        <c:axId val="416208720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crossAx val="416207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sr-Latn-R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hr-HR"/>
              <a:t>Pokazatelji uspješnosti koje ste definirali odnose se na: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'results-survey273433'!$E$113</c:f>
              <c:strCache>
                <c:ptCount val="1"/>
                <c:pt idx="0">
                  <c:v>Proces zdravstvene njege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'results-survey273433'!$F$111:$F$112</c:f>
              <c:strCache>
                <c:ptCount val="2"/>
                <c:pt idx="1">
                  <c:v>Postotak</c:v>
                </c:pt>
              </c:strCache>
            </c:strRef>
          </c:cat>
          <c:val>
            <c:numRef>
              <c:f>'results-survey273433'!$F$113</c:f>
              <c:numCache>
                <c:formatCode>0.00%</c:formatCode>
                <c:ptCount val="1"/>
                <c:pt idx="0">
                  <c:v>0.42857142857142855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D9-4A53-99FB-B141C7BC20D8}"/>
            </c:ext>
          </c:extLst>
        </c:ser>
        <c:ser>
          <c:idx val="1"/>
          <c:order val="1"/>
          <c:tx>
            <c:strRef>
              <c:f>'results-survey273433'!$E$114</c:f>
              <c:strCache>
                <c:ptCount val="1"/>
                <c:pt idx="0">
                  <c:v>Pacijente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'results-survey273433'!$F$111:$F$112</c:f>
              <c:strCache>
                <c:ptCount val="2"/>
                <c:pt idx="1">
                  <c:v>Postotak</c:v>
                </c:pt>
              </c:strCache>
            </c:strRef>
          </c:cat>
          <c:val>
            <c:numRef>
              <c:f>'results-survey273433'!$F$114</c:f>
              <c:numCache>
                <c:formatCode>0.00%</c:formatCode>
                <c:ptCount val="1"/>
                <c:pt idx="0">
                  <c:v>0.52380952380952384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D9-4A53-99FB-B141C7BC20D8}"/>
            </c:ext>
          </c:extLst>
        </c:ser>
        <c:ser>
          <c:idx val="2"/>
          <c:order val="2"/>
          <c:tx>
            <c:strRef>
              <c:f>'results-survey273433'!$E$115</c:f>
              <c:strCache>
                <c:ptCount val="1"/>
                <c:pt idx="0">
                  <c:v>Rast i razvoj organizacije 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'results-survey273433'!$F$111:$F$112</c:f>
              <c:strCache>
                <c:ptCount val="2"/>
                <c:pt idx="1">
                  <c:v>Postotak</c:v>
                </c:pt>
              </c:strCache>
            </c:strRef>
          </c:cat>
          <c:val>
            <c:numRef>
              <c:f>'results-survey273433'!$F$115</c:f>
              <c:numCache>
                <c:formatCode>0.00%</c:formatCode>
                <c:ptCount val="1"/>
                <c:pt idx="0">
                  <c:v>0.42857142857142855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D9-4A53-99FB-B141C7BC20D8}"/>
            </c:ext>
          </c:extLst>
        </c:ser>
        <c:ser>
          <c:idx val="3"/>
          <c:order val="3"/>
          <c:tx>
            <c:strRef>
              <c:f>'results-survey273433'!$E$116</c:f>
              <c:strCache>
                <c:ptCount val="1"/>
                <c:pt idx="0">
                  <c:v>Ljudske i materijalne resurse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'results-survey273433'!$F$111:$F$112</c:f>
              <c:strCache>
                <c:ptCount val="2"/>
                <c:pt idx="1">
                  <c:v>Postotak</c:v>
                </c:pt>
              </c:strCache>
            </c:strRef>
          </c:cat>
          <c:val>
            <c:numRef>
              <c:f>'results-survey273433'!$F$116</c:f>
              <c:numCache>
                <c:formatCode>0.00%</c:formatCode>
                <c:ptCount val="1"/>
                <c:pt idx="0">
                  <c:v>0.38095238095238093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9D9-4A53-99FB-B141C7BC20D8}"/>
            </c:ext>
          </c:extLst>
        </c:ser>
        <c:ser>
          <c:idx val="4"/>
          <c:order val="4"/>
          <c:tx>
            <c:strRef>
              <c:f>'results-survey273433'!$E$117</c:f>
              <c:strCache>
                <c:ptCount val="1"/>
                <c:pt idx="0">
                  <c:v>Kvalitetu 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'results-survey273433'!$F$111:$F$112</c:f>
              <c:strCache>
                <c:ptCount val="2"/>
                <c:pt idx="1">
                  <c:v>Postotak</c:v>
                </c:pt>
              </c:strCache>
            </c:strRef>
          </c:cat>
          <c:val>
            <c:numRef>
              <c:f>'results-survey273433'!$F$117</c:f>
              <c:numCache>
                <c:formatCode>0.00%</c:formatCode>
                <c:ptCount val="1"/>
                <c:pt idx="0">
                  <c:v>0.61904761904761907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9D9-4A53-99FB-B141C7BC20D8}"/>
            </c:ext>
          </c:extLst>
        </c:ser>
        <c:ser>
          <c:idx val="5"/>
          <c:order val="5"/>
          <c:tx>
            <c:strRef>
              <c:f>'results-survey273433'!$E$118</c:f>
              <c:strCache>
                <c:ptCount val="1"/>
                <c:pt idx="0">
                  <c:v>Ostalo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'results-survey273433'!$F$111:$F$112</c:f>
              <c:strCache>
                <c:ptCount val="2"/>
                <c:pt idx="1">
                  <c:v>Postotak</c:v>
                </c:pt>
              </c:strCache>
            </c:strRef>
          </c:cat>
          <c:val>
            <c:numRef>
              <c:f>'results-survey273433'!$F$118</c:f>
              <c:numCache>
                <c:formatCode>0.00%</c:formatCode>
                <c:ptCount val="1"/>
                <c:pt idx="0">
                  <c:v>0.19047619047619047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9D9-4A53-99FB-B141C7BC20D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71096320"/>
        <c:axId val="571091728"/>
      </c:barChart>
      <c:catAx>
        <c:axId val="571096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r-Latn-RS"/>
          </a:p>
        </c:txPr>
        <c:crossAx val="571091728"/>
        <c:crosses val="autoZero"/>
        <c:auto val="1"/>
        <c:lblAlgn val="ctr"/>
        <c:lblOffset val="100"/>
        <c:noMultiLvlLbl val="0"/>
      </c:catAx>
      <c:valAx>
        <c:axId val="571091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r-Latn-RS"/>
          </a:p>
        </c:txPr>
        <c:crossAx val="571096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sr-Latn-R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hr-HR"/>
              <a:t>Rezultati mjerenja uspješnosti su podloga za: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1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'results-survey273433'!$G$164:$J$164</c:f>
              <c:strCache>
                <c:ptCount val="3"/>
                <c:pt idx="0">
                  <c:v>Kratkoročne odluke</c:v>
                </c:pt>
                <c:pt idx="1">
                  <c:v>Srednjoročne odluke</c:v>
                </c:pt>
                <c:pt idx="2">
                  <c:v>Dugoročne odluke</c:v>
                </c:pt>
              </c:strCache>
            </c:strRef>
          </c:cat>
          <c:val>
            <c:numRef>
              <c:f>'results-survey273433'!$G$165:$J$165</c:f>
              <c:numCache>
                <c:formatCode>General</c:formatCode>
                <c:ptCount val="3"/>
                <c:pt idx="0">
                  <c:v>2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9D-4B20-B01D-6D18274B8222}"/>
            </c:ext>
          </c:extLst>
        </c:ser>
        <c:ser>
          <c:idx val="1"/>
          <c:order val="1"/>
          <c:tx>
            <c:v>2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'results-survey273433'!$G$164:$J$164</c:f>
              <c:strCache>
                <c:ptCount val="3"/>
                <c:pt idx="0">
                  <c:v>Kratkoročne odluke</c:v>
                </c:pt>
                <c:pt idx="1">
                  <c:v>Srednjoročne odluke</c:v>
                </c:pt>
                <c:pt idx="2">
                  <c:v>Dugoročne odluke</c:v>
                </c:pt>
              </c:strCache>
            </c:strRef>
          </c:cat>
          <c:val>
            <c:numRef>
              <c:f>'results-survey273433'!$G$166:$J$166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9D-4B20-B01D-6D18274B8222}"/>
            </c:ext>
          </c:extLst>
        </c:ser>
        <c:ser>
          <c:idx val="2"/>
          <c:order val="2"/>
          <c:tx>
            <c:v>3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'results-survey273433'!$G$164:$J$164</c:f>
              <c:strCache>
                <c:ptCount val="3"/>
                <c:pt idx="0">
                  <c:v>Kratkoročne odluke</c:v>
                </c:pt>
                <c:pt idx="1">
                  <c:v>Srednjoročne odluke</c:v>
                </c:pt>
                <c:pt idx="2">
                  <c:v>Dugoročne odluke</c:v>
                </c:pt>
              </c:strCache>
            </c:strRef>
          </c:cat>
          <c:val>
            <c:numRef>
              <c:f>'results-survey273433'!$G$167:$J$167</c:f>
              <c:numCache>
                <c:formatCode>General</c:formatCode>
                <c:ptCount val="3"/>
                <c:pt idx="0">
                  <c:v>9</c:v>
                </c:pt>
                <c:pt idx="1">
                  <c:v>8</c:v>
                </c:pt>
                <c:pt idx="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39D-4B20-B01D-6D18274B8222}"/>
            </c:ext>
          </c:extLst>
        </c:ser>
        <c:ser>
          <c:idx val="3"/>
          <c:order val="3"/>
          <c:tx>
            <c:v>4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'results-survey273433'!$G$164:$J$164</c:f>
              <c:strCache>
                <c:ptCount val="3"/>
                <c:pt idx="0">
                  <c:v>Kratkoročne odluke</c:v>
                </c:pt>
                <c:pt idx="1">
                  <c:v>Srednjoročne odluke</c:v>
                </c:pt>
                <c:pt idx="2">
                  <c:v>Dugoročne odluke</c:v>
                </c:pt>
              </c:strCache>
            </c:strRef>
          </c:cat>
          <c:val>
            <c:numRef>
              <c:f>'results-survey273433'!$G$168:$J$168</c:f>
              <c:numCache>
                <c:formatCode>General</c:formatCode>
                <c:ptCount val="3"/>
                <c:pt idx="0">
                  <c:v>5</c:v>
                </c:pt>
                <c:pt idx="1">
                  <c:v>6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39D-4B20-B01D-6D18274B8222}"/>
            </c:ext>
          </c:extLst>
        </c:ser>
        <c:ser>
          <c:idx val="4"/>
          <c:order val="4"/>
          <c:tx>
            <c:v>5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'results-survey273433'!$G$164:$J$164</c:f>
              <c:strCache>
                <c:ptCount val="3"/>
                <c:pt idx="0">
                  <c:v>Kratkoročne odluke</c:v>
                </c:pt>
                <c:pt idx="1">
                  <c:v>Srednjoročne odluke</c:v>
                </c:pt>
                <c:pt idx="2">
                  <c:v>Dugoročne odluke</c:v>
                </c:pt>
              </c:strCache>
            </c:strRef>
          </c:cat>
          <c:val>
            <c:numRef>
              <c:f>'results-survey273433'!$G$169:$J$169</c:f>
              <c:numCache>
                <c:formatCode>General</c:formatCode>
                <c:ptCount val="3"/>
                <c:pt idx="0">
                  <c:v>4</c:v>
                </c:pt>
                <c:pt idx="1">
                  <c:v>5</c:v>
                </c:pt>
                <c:pt idx="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39D-4B20-B01D-6D18274B822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71075328"/>
        <c:axId val="571074016"/>
      </c:barChart>
      <c:catAx>
        <c:axId val="571075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r-Latn-RS"/>
          </a:p>
        </c:txPr>
        <c:crossAx val="571074016"/>
        <c:crosses val="autoZero"/>
        <c:auto val="1"/>
        <c:lblAlgn val="ctr"/>
        <c:lblOffset val="100"/>
        <c:noMultiLvlLbl val="0"/>
      </c:catAx>
      <c:valAx>
        <c:axId val="571074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r-Latn-RS"/>
          </a:p>
        </c:txPr>
        <c:crossAx val="571075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sr-Latn-R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hr-HR"/>
              <a:t>Rezultati mjerenja uspješnosti su podloga za: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1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'results-survey273433'!$H$211:$J$211</c:f>
              <c:strCache>
                <c:ptCount val="2"/>
                <c:pt idx="0">
                  <c:v>Promjene strateških planova</c:v>
                </c:pt>
                <c:pt idx="1">
                  <c:v>Nadzor uspješnosti pruženih usluga</c:v>
                </c:pt>
              </c:strCache>
            </c:strRef>
          </c:cat>
          <c:val>
            <c:numRef>
              <c:f>'results-survey273433'!$H$212:$J$212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2F-405D-98E6-D50DA06C9D92}"/>
            </c:ext>
          </c:extLst>
        </c:ser>
        <c:ser>
          <c:idx val="1"/>
          <c:order val="1"/>
          <c:tx>
            <c:v>2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'results-survey273433'!$H$211:$J$211</c:f>
              <c:strCache>
                <c:ptCount val="2"/>
                <c:pt idx="0">
                  <c:v>Promjene strateških planova</c:v>
                </c:pt>
                <c:pt idx="1">
                  <c:v>Nadzor uspješnosti pruženih usluga</c:v>
                </c:pt>
              </c:strCache>
            </c:strRef>
          </c:cat>
          <c:val>
            <c:numRef>
              <c:f>'results-survey273433'!$H$213:$J$213</c:f>
              <c:numCache>
                <c:formatCode>General</c:formatCode>
                <c:ptCount val="2"/>
                <c:pt idx="0">
                  <c:v>3</c:v>
                </c:pt>
                <c:pt idx="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2F-405D-98E6-D50DA06C9D92}"/>
            </c:ext>
          </c:extLst>
        </c:ser>
        <c:ser>
          <c:idx val="2"/>
          <c:order val="2"/>
          <c:tx>
            <c:v>3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'results-survey273433'!$H$211:$J$211</c:f>
              <c:strCache>
                <c:ptCount val="2"/>
                <c:pt idx="0">
                  <c:v>Promjene strateških planova</c:v>
                </c:pt>
                <c:pt idx="1">
                  <c:v>Nadzor uspješnosti pruženih usluga</c:v>
                </c:pt>
              </c:strCache>
            </c:strRef>
          </c:cat>
          <c:val>
            <c:numRef>
              <c:f>'results-survey273433'!$H$214:$J$214</c:f>
              <c:numCache>
                <c:formatCode>General</c:formatCode>
                <c:ptCount val="2"/>
                <c:pt idx="0">
                  <c:v>7</c:v>
                </c:pt>
                <c:pt idx="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62F-405D-98E6-D50DA06C9D92}"/>
            </c:ext>
          </c:extLst>
        </c:ser>
        <c:ser>
          <c:idx val="3"/>
          <c:order val="3"/>
          <c:tx>
            <c:v>4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'results-survey273433'!$H$211:$J$211</c:f>
              <c:strCache>
                <c:ptCount val="2"/>
                <c:pt idx="0">
                  <c:v>Promjene strateških planova</c:v>
                </c:pt>
                <c:pt idx="1">
                  <c:v>Nadzor uspješnosti pruženih usluga</c:v>
                </c:pt>
              </c:strCache>
            </c:strRef>
          </c:cat>
          <c:val>
            <c:numRef>
              <c:f>'results-survey273433'!$H$215:$J$215</c:f>
              <c:numCache>
                <c:formatCode>General</c:formatCode>
                <c:ptCount val="2"/>
                <c:pt idx="0">
                  <c:v>5</c:v>
                </c:pt>
                <c:pt idx="1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62F-405D-98E6-D50DA06C9D92}"/>
            </c:ext>
          </c:extLst>
        </c:ser>
        <c:ser>
          <c:idx val="4"/>
          <c:order val="4"/>
          <c:tx>
            <c:v>5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'results-survey273433'!$H$211:$J$211</c:f>
              <c:strCache>
                <c:ptCount val="2"/>
                <c:pt idx="0">
                  <c:v>Promjene strateških planova</c:v>
                </c:pt>
                <c:pt idx="1">
                  <c:v>Nadzor uspješnosti pruženih usluga</c:v>
                </c:pt>
              </c:strCache>
            </c:strRef>
          </c:cat>
          <c:val>
            <c:numRef>
              <c:f>'results-survey273433'!$H$216:$J$216</c:f>
              <c:numCache>
                <c:formatCode>General</c:formatCode>
                <c:ptCount val="2"/>
                <c:pt idx="0">
                  <c:v>5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62F-405D-98E6-D50DA06C9D9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71094024"/>
        <c:axId val="571091400"/>
      </c:barChart>
      <c:catAx>
        <c:axId val="571094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r-Latn-RS"/>
          </a:p>
        </c:txPr>
        <c:crossAx val="571091400"/>
        <c:crosses val="autoZero"/>
        <c:auto val="1"/>
        <c:lblAlgn val="ctr"/>
        <c:lblOffset val="100"/>
        <c:noMultiLvlLbl val="0"/>
      </c:catAx>
      <c:valAx>
        <c:axId val="571091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r-Latn-RS"/>
          </a:p>
        </c:txPr>
        <c:crossAx val="571094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sr-Latn-R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pPr>
            <a:r>
              <a:rPr lang="hr-HR"/>
              <a:t>Uporaba i važnost pokazatelja uspješnosti za: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'results-survey273433'!$G$255</c:f>
              <c:strCache>
                <c:ptCount val="1"/>
                <c:pt idx="0">
                  <c:v>Trenutno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'results-survey273433'!$H$254:$J$254</c:f>
              <c:strCache>
                <c:ptCount val="3"/>
                <c:pt idx="0">
                  <c:v>Financijsko planiranje</c:v>
                </c:pt>
                <c:pt idx="1">
                  <c:v>Praćenje učinkovitosti procesa</c:v>
                </c:pt>
                <c:pt idx="2">
                  <c:v>Unapređivanje i razvoj</c:v>
                </c:pt>
              </c:strCache>
            </c:strRef>
          </c:cat>
          <c:val>
            <c:numRef>
              <c:f>'results-survey273433'!$H$255:$J$255</c:f>
              <c:numCache>
                <c:formatCode>General</c:formatCode>
                <c:ptCount val="3"/>
                <c:pt idx="0">
                  <c:v>3.95</c:v>
                </c:pt>
                <c:pt idx="1">
                  <c:v>3.33</c:v>
                </c:pt>
                <c:pt idx="2">
                  <c:v>3.14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87-44B9-9A50-766508B1ED76}"/>
            </c:ext>
          </c:extLst>
        </c:ser>
        <c:ser>
          <c:idx val="1"/>
          <c:order val="1"/>
          <c:tx>
            <c:strRef>
              <c:f>'results-survey273433'!$G$256</c:f>
              <c:strCache>
                <c:ptCount val="1"/>
                <c:pt idx="0">
                  <c:v>Potreba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'results-survey273433'!$H$254:$J$254</c:f>
              <c:strCache>
                <c:ptCount val="3"/>
                <c:pt idx="0">
                  <c:v>Financijsko planiranje</c:v>
                </c:pt>
                <c:pt idx="1">
                  <c:v>Praćenje učinkovitosti procesa</c:v>
                </c:pt>
                <c:pt idx="2">
                  <c:v>Unapređivanje i razvoj</c:v>
                </c:pt>
              </c:strCache>
            </c:strRef>
          </c:cat>
          <c:val>
            <c:numRef>
              <c:f>'results-survey273433'!$H$256:$J$256</c:f>
              <c:numCache>
                <c:formatCode>General</c:formatCode>
                <c:ptCount val="3"/>
                <c:pt idx="0">
                  <c:v>4.67</c:v>
                </c:pt>
                <c:pt idx="1">
                  <c:v>4.67</c:v>
                </c:pt>
                <c:pt idx="2">
                  <c:v>4.71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A87-44B9-9A50-766508B1ED7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20936120"/>
        <c:axId val="420933496"/>
      </c:barChart>
      <c:catAx>
        <c:axId val="420936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r-Latn-RS"/>
          </a:p>
        </c:txPr>
        <c:crossAx val="420933496"/>
        <c:crosses val="autoZero"/>
        <c:auto val="1"/>
        <c:lblAlgn val="ctr"/>
        <c:lblOffset val="100"/>
        <c:noMultiLvlLbl val="0"/>
      </c:catAx>
      <c:valAx>
        <c:axId val="420933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r-Latn-RS"/>
          </a:p>
        </c:txPr>
        <c:crossAx val="420936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sr-Latn-R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pPr>
            <a:r>
              <a:rPr lang="hr-HR"/>
              <a:t>Uporaba i važnost pokazatelja uspješnosti za: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'results-survey273433'!$G$287</c:f>
              <c:strCache>
                <c:ptCount val="1"/>
                <c:pt idx="0">
                  <c:v>Trenutno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'results-survey273433'!$H$286:$I$286</c:f>
              <c:strCache>
                <c:ptCount val="2"/>
                <c:pt idx="0">
                  <c:v>Internu kontrolu poslovanja</c:v>
                </c:pt>
                <c:pt idx="1">
                  <c:v>Eksterni nadzor poslovanja</c:v>
                </c:pt>
              </c:strCache>
            </c:strRef>
          </c:cat>
          <c:val>
            <c:numRef>
              <c:f>'results-survey273433'!$H$287:$I$287</c:f>
              <c:numCache>
                <c:formatCode>General</c:formatCode>
                <c:ptCount val="2"/>
                <c:pt idx="0">
                  <c:v>3.67</c:v>
                </c:pt>
                <c:pt idx="1">
                  <c:v>3.52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16-401D-90C3-2E8DD85F6497}"/>
            </c:ext>
          </c:extLst>
        </c:ser>
        <c:ser>
          <c:idx val="1"/>
          <c:order val="1"/>
          <c:tx>
            <c:strRef>
              <c:f>'results-survey273433'!$G$288</c:f>
              <c:strCache>
                <c:ptCount val="1"/>
                <c:pt idx="0">
                  <c:v>Potreba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'results-survey273433'!$H$286:$I$286</c:f>
              <c:strCache>
                <c:ptCount val="2"/>
                <c:pt idx="0">
                  <c:v>Internu kontrolu poslovanja</c:v>
                </c:pt>
                <c:pt idx="1">
                  <c:v>Eksterni nadzor poslovanja</c:v>
                </c:pt>
              </c:strCache>
            </c:strRef>
          </c:cat>
          <c:val>
            <c:numRef>
              <c:f>'results-survey273433'!$H$288:$I$288</c:f>
              <c:numCache>
                <c:formatCode>General</c:formatCode>
                <c:ptCount val="2"/>
                <c:pt idx="0">
                  <c:v>4.62</c:v>
                </c:pt>
                <c:pt idx="1">
                  <c:v>4.29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16-401D-90C3-2E8DD85F649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16914656"/>
        <c:axId val="416913672"/>
      </c:barChart>
      <c:catAx>
        <c:axId val="416914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r-Latn-RS"/>
          </a:p>
        </c:txPr>
        <c:crossAx val="416913672"/>
        <c:crosses val="autoZero"/>
        <c:auto val="1"/>
        <c:lblAlgn val="ctr"/>
        <c:lblOffset val="100"/>
        <c:noMultiLvlLbl val="0"/>
      </c:catAx>
      <c:valAx>
        <c:axId val="4169136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r-Latn-RS"/>
          </a:p>
        </c:txPr>
        <c:crossAx val="416914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sr-Latn-R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cap="none" spc="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pPr>
            <a:r>
              <a:rPr lang="hr-HR"/>
              <a:t>Uporaba i važnost pokazatelja uspješnosti za: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cap="none" spc="50" normalizeH="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'results-survey273433'!$G$383</c:f>
              <c:strCache>
                <c:ptCount val="1"/>
                <c:pt idx="0">
                  <c:v>Trenutno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'results-survey273433'!$H$382:$I$382</c:f>
              <c:strCache>
                <c:ptCount val="2"/>
                <c:pt idx="0">
                  <c:v>Nagrađivanje i motivaciju zaposlenika</c:v>
                </c:pt>
                <c:pt idx="1">
                  <c:v>Kažnjavanje</c:v>
                </c:pt>
              </c:strCache>
            </c:strRef>
          </c:cat>
          <c:val>
            <c:numRef>
              <c:f>'results-survey273433'!$H$383:$I$383</c:f>
              <c:numCache>
                <c:formatCode>General</c:formatCode>
                <c:ptCount val="2"/>
                <c:pt idx="0">
                  <c:v>2.1</c:v>
                </c:pt>
                <c:pt idx="1">
                  <c:v>1.81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54-42F0-830F-6F61A552DD35}"/>
            </c:ext>
          </c:extLst>
        </c:ser>
        <c:ser>
          <c:idx val="1"/>
          <c:order val="1"/>
          <c:tx>
            <c:strRef>
              <c:f>'results-survey273433'!$G$384</c:f>
              <c:strCache>
                <c:ptCount val="1"/>
                <c:pt idx="0">
                  <c:v>Potreba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sr-Latn-R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'results-survey273433'!$H$382:$I$382</c:f>
              <c:strCache>
                <c:ptCount val="2"/>
                <c:pt idx="0">
                  <c:v>Nagrađivanje i motivaciju zaposlenika</c:v>
                </c:pt>
                <c:pt idx="1">
                  <c:v>Kažnjavanje</c:v>
                </c:pt>
              </c:strCache>
            </c:strRef>
          </c:cat>
          <c:val>
            <c:numRef>
              <c:f>'results-survey273433'!$H$384:$I$384</c:f>
              <c:numCache>
                <c:formatCode>General</c:formatCode>
                <c:ptCount val="2"/>
                <c:pt idx="0">
                  <c:v>4.0999999999999996</c:v>
                </c:pt>
                <c:pt idx="1">
                  <c:v>3.14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54-42F0-830F-6F61A552DD3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581651744"/>
        <c:axId val="581653712"/>
      </c:barChart>
      <c:catAx>
        <c:axId val="581651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r-Latn-RS"/>
          </a:p>
        </c:txPr>
        <c:crossAx val="581653712"/>
        <c:crosses val="autoZero"/>
        <c:auto val="1"/>
        <c:lblAlgn val="ctr"/>
        <c:lblOffset val="100"/>
        <c:noMultiLvlLbl val="0"/>
      </c:catAx>
      <c:valAx>
        <c:axId val="581653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sr-Latn-RS"/>
          </a:p>
        </c:txPr>
        <c:crossAx val="581651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sr-Latn-R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1600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5E53E62-5009-45BA-BEDD-711AEAD8D1EE}" type="datetimeFigureOut">
              <a:rPr lang="hr-HR" smtClean="0"/>
              <a:t>17.9.2018.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6706302-E0CA-4FE7-83E9-4CC75279164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009945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B5F7-C450-45B1-9216-33BF6CA7CE51}" type="datetimeFigureOut">
              <a:rPr lang="hr-HR" smtClean="0"/>
              <a:t>17.9.2018.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0663F6B2-02B1-4D1F-823F-059CD39A6E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51451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B5F7-C450-45B1-9216-33BF6CA7CE51}" type="datetimeFigureOut">
              <a:rPr lang="hr-HR" smtClean="0"/>
              <a:t>17.9.2018.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6B2-02B1-4D1F-823F-059CD39A6E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72817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B5F7-C450-45B1-9216-33BF6CA7CE51}" type="datetimeFigureOut">
              <a:rPr lang="hr-HR" smtClean="0"/>
              <a:t>17.9.2018.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6B2-02B1-4D1F-823F-059CD39A6E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59521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B5F7-C450-45B1-9216-33BF6CA7CE51}" type="datetimeFigureOut">
              <a:rPr lang="hr-HR" smtClean="0"/>
              <a:t>17.9.2018.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6B2-02B1-4D1F-823F-059CD39A6E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4435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9C78B5F7-C450-45B1-9216-33BF6CA7CE51}" type="datetimeFigureOut">
              <a:rPr lang="hr-HR" smtClean="0"/>
              <a:t>17.9.2018.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hr-H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0663F6B2-02B1-4D1F-823F-059CD39A6E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427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B5F7-C450-45B1-9216-33BF6CA7CE51}" type="datetimeFigureOut">
              <a:rPr lang="hr-HR" smtClean="0"/>
              <a:t>17.9.2018.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6B2-02B1-4D1F-823F-059CD39A6E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8966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B5F7-C450-45B1-9216-33BF6CA7CE51}" type="datetimeFigureOut">
              <a:rPr lang="hr-HR" smtClean="0"/>
              <a:t>17.9.2018.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6B2-02B1-4D1F-823F-059CD39A6E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5986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B5F7-C450-45B1-9216-33BF6CA7CE51}" type="datetimeFigureOut">
              <a:rPr lang="hr-HR" smtClean="0"/>
              <a:t>17.9.2018.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6B2-02B1-4D1F-823F-059CD39A6E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153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B5F7-C450-45B1-9216-33BF6CA7CE51}" type="datetimeFigureOut">
              <a:rPr lang="hr-HR" smtClean="0"/>
              <a:t>17.9.2018.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6B2-02B1-4D1F-823F-059CD39A6E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5218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B5F7-C450-45B1-9216-33BF6CA7CE51}" type="datetimeFigureOut">
              <a:rPr lang="hr-HR" smtClean="0"/>
              <a:t>17.9.2018.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6B2-02B1-4D1F-823F-059CD39A6E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242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8B5F7-C450-45B1-9216-33BF6CA7CE51}" type="datetimeFigureOut">
              <a:rPr lang="hr-HR" smtClean="0"/>
              <a:t>17.9.2018.</a:t>
            </a:fld>
            <a:endParaRPr lang="hr-H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63F6B2-02B1-4D1F-823F-059CD39A6E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23714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9C78B5F7-C450-45B1-9216-33BF6CA7CE51}" type="datetimeFigureOut">
              <a:rPr lang="hr-HR" smtClean="0"/>
              <a:t>17.9.2018.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0663F6B2-02B1-4D1F-823F-059CD39A6E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3584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4400" dirty="0" smtClean="0"/>
              <a:t>Pokazatelji uspješnosti hrvatskih bolnica –rezultati empirijskog istraživanja</a:t>
            </a:r>
            <a:endParaRPr lang="hr-HR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440180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/>
              <a:t>Ekonomski fakultet Zagreb, 19. rujna 2018. godine</a:t>
            </a:r>
          </a:p>
          <a:p>
            <a:r>
              <a:rPr lang="hr-HR" dirty="0" smtClean="0"/>
              <a:t>Okrugli stol</a:t>
            </a:r>
          </a:p>
          <a:p>
            <a:r>
              <a:rPr lang="hr-HR" dirty="0" smtClean="0"/>
              <a:t>Projekt HRZZ 8509</a:t>
            </a:r>
          </a:p>
          <a:p>
            <a:r>
              <a:rPr lang="hr-HR" dirty="0" smtClean="0"/>
              <a:t>Dr.sc. Verica Budimir, </a:t>
            </a:r>
            <a:r>
              <a:rPr lang="hr-HR" dirty="0" err="1" smtClean="0"/>
              <a:t>prof.v.š</a:t>
            </a:r>
            <a:r>
              <a:rPr lang="hr-HR" dirty="0" smtClean="0"/>
              <a:t>.</a:t>
            </a:r>
            <a:endParaRPr lang="hr-HR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1109" y="263590"/>
            <a:ext cx="2438611" cy="84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523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Rezultati istraživanja</a:t>
            </a:r>
          </a:p>
        </p:txBody>
      </p:sp>
      <p:graphicFrame>
        <p:nvGraphicFramePr>
          <p:cNvPr id="5" name="Grafikon 1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5575727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090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Rezultati istraživanja</a:t>
            </a:r>
          </a:p>
        </p:txBody>
      </p:sp>
      <p:graphicFrame>
        <p:nvGraphicFramePr>
          <p:cNvPr id="5" name="Grafikon 2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0617900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7874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Rezultati istraživanja</a:t>
            </a:r>
          </a:p>
        </p:txBody>
      </p:sp>
      <p:graphicFrame>
        <p:nvGraphicFramePr>
          <p:cNvPr id="5" name="Grafikon 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0738687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796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Rezultati istraživanja</a:t>
            </a:r>
          </a:p>
        </p:txBody>
      </p:sp>
      <p:graphicFrame>
        <p:nvGraphicFramePr>
          <p:cNvPr id="5" name="Grafikon 2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7200190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371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Rezultati istraživanja</a:t>
            </a:r>
          </a:p>
        </p:txBody>
      </p:sp>
      <p:graphicFrame>
        <p:nvGraphicFramePr>
          <p:cNvPr id="5" name="Grafikon 2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0708142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8988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Rezultati istraživanja</a:t>
            </a:r>
          </a:p>
        </p:txBody>
      </p:sp>
      <p:graphicFrame>
        <p:nvGraphicFramePr>
          <p:cNvPr id="5" name="Grafikon 2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0836527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0000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Rezultati istraživanja</a:t>
            </a:r>
          </a:p>
        </p:txBody>
      </p:sp>
      <p:graphicFrame>
        <p:nvGraphicFramePr>
          <p:cNvPr id="5" name="Grafikon 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8490249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5047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Rezultati istraživanja</a:t>
            </a:r>
          </a:p>
        </p:txBody>
      </p:sp>
      <p:graphicFrame>
        <p:nvGraphicFramePr>
          <p:cNvPr id="5" name="Grafikon 2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92876025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0243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Rezultati istraživanja</a:t>
            </a:r>
          </a:p>
        </p:txBody>
      </p:sp>
      <p:graphicFrame>
        <p:nvGraphicFramePr>
          <p:cNvPr id="5" name="Grafikon 2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8874222"/>
              </p:ext>
            </p:extLst>
          </p:nvPr>
        </p:nvGraphicFramePr>
        <p:xfrm>
          <a:off x="1069975" y="21209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799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Rezultati istraživanja</a:t>
            </a:r>
          </a:p>
        </p:txBody>
      </p:sp>
      <p:graphicFrame>
        <p:nvGraphicFramePr>
          <p:cNvPr id="5" name="Grafikon 28"/>
          <p:cNvGraphicFramePr>
            <a:graphicFrameLocks noGrp="1"/>
          </p:cNvGraphicFramePr>
          <p:nvPr>
            <p:ph idx="1"/>
          </p:nvPr>
        </p:nvGraphicFramePr>
        <p:xfrm>
          <a:off x="1069975" y="2120900"/>
          <a:ext cx="10058400" cy="4051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106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Cilj istraživanja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U</a:t>
            </a:r>
            <a:r>
              <a:rPr lang="hr-HR" sz="2400" dirty="0" smtClean="0"/>
              <a:t>tvrditi </a:t>
            </a:r>
            <a:r>
              <a:rPr lang="hr-HR" sz="2400" dirty="0"/>
              <a:t>razinu upotrebe pokazatelja uspješnosti pri donošenju upravljačkih odluka menadžera </a:t>
            </a:r>
            <a:r>
              <a:rPr lang="hr-HR" sz="2400" dirty="0" smtClean="0"/>
              <a:t>bolnica </a:t>
            </a:r>
            <a:r>
              <a:rPr lang="hr-HR" sz="2400" dirty="0"/>
              <a:t>u </a:t>
            </a:r>
            <a:r>
              <a:rPr lang="hr-HR" sz="2400" dirty="0" smtClean="0"/>
              <a:t>Hrvatskoj.</a:t>
            </a:r>
          </a:p>
          <a:p>
            <a:r>
              <a:rPr lang="hr-HR" sz="2400" dirty="0" smtClean="0"/>
              <a:t>Ispitati </a:t>
            </a:r>
            <a:r>
              <a:rPr lang="hr-HR" sz="2400" dirty="0"/>
              <a:t>način definiranja poslovnih ciljeva i prezentiranja rezultata unutar i izvan ustanove, način mjerenja uspješnosti, definiranja pokazatelja uspješnosti i upotrebe u poslovnim </a:t>
            </a:r>
            <a:r>
              <a:rPr lang="hr-HR" sz="2400" dirty="0" smtClean="0"/>
              <a:t>procesima.</a:t>
            </a:r>
          </a:p>
          <a:p>
            <a:r>
              <a:rPr lang="hr-HR" sz="2400" dirty="0" smtClean="0"/>
              <a:t>Istražiti </a:t>
            </a:r>
            <a:r>
              <a:rPr lang="hr-HR" sz="2400" dirty="0"/>
              <a:t>mišljenje menadžera o važnosti praćenja uspješnosti kroz pokazatelje u poslovnim procesima kao što su planiranje, odlučivanje, informiranje i kontrola.</a:t>
            </a:r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9659663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rasprava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644162"/>
            <a:ext cx="10058400" cy="4826976"/>
          </a:xfrm>
        </p:spPr>
        <p:txBody>
          <a:bodyPr>
            <a:normAutofit lnSpcReduction="10000"/>
          </a:bodyPr>
          <a:lstStyle/>
          <a:p>
            <a:r>
              <a:rPr lang="hr-HR" sz="2400" dirty="0"/>
              <a:t>S</a:t>
            </a:r>
            <a:r>
              <a:rPr lang="hr-HR" sz="2400" dirty="0" smtClean="0"/>
              <a:t>trateškog planiranje </a:t>
            </a:r>
            <a:r>
              <a:rPr lang="hr-HR" sz="2400" dirty="0"/>
              <a:t>i </a:t>
            </a:r>
            <a:r>
              <a:rPr lang="hr-HR" sz="2400" dirty="0" smtClean="0"/>
              <a:t>izvještavanje </a:t>
            </a:r>
            <a:r>
              <a:rPr lang="hr-HR" sz="2400" dirty="0"/>
              <a:t>o postignutim rezultatima unutar i izvan </a:t>
            </a:r>
            <a:r>
              <a:rPr lang="hr-HR" sz="2400" dirty="0" smtClean="0"/>
              <a:t>ustanove – slabo razvijeno</a:t>
            </a:r>
          </a:p>
          <a:p>
            <a:r>
              <a:rPr lang="hr-HR" sz="2400" dirty="0" smtClean="0"/>
              <a:t>Izvještavanje – uži krug rukovodstva</a:t>
            </a:r>
          </a:p>
          <a:p>
            <a:r>
              <a:rPr lang="hr-HR" sz="2400" dirty="0" smtClean="0"/>
              <a:t>Za odlučivanje važni i dovoljni temeljni financijski izvještaji</a:t>
            </a:r>
          </a:p>
          <a:p>
            <a:r>
              <a:rPr lang="hr-HR" sz="2400" dirty="0" smtClean="0"/>
              <a:t>Manje od 1/3 bolnica definiralo pokazatelje uspješnosti</a:t>
            </a:r>
          </a:p>
          <a:p>
            <a:r>
              <a:rPr lang="hr-HR" sz="2400" dirty="0" smtClean="0"/>
              <a:t>Pokazatelji se djelomično koriste u procesima planiranja</a:t>
            </a:r>
            <a:r>
              <a:rPr lang="hr-HR" sz="2400" dirty="0"/>
              <a:t>, nadzora i osiguravanja kvalitete usluga i to kroz donošenje dugoročnih (strateških) </a:t>
            </a:r>
            <a:r>
              <a:rPr lang="hr-HR" sz="2400" dirty="0" smtClean="0"/>
              <a:t>odluka</a:t>
            </a:r>
          </a:p>
          <a:p>
            <a:r>
              <a:rPr lang="hr-HR" sz="2400" dirty="0" smtClean="0"/>
              <a:t>Pokazatelji se rijetko koriste za </a:t>
            </a:r>
            <a:r>
              <a:rPr lang="hr-HR" sz="2400" dirty="0"/>
              <a:t>kažnjavanje ili nagrađivanje, internacionalizaciju, </a:t>
            </a:r>
            <a:r>
              <a:rPr lang="hr-HR" sz="2400" dirty="0" err="1"/>
              <a:t>samovrednovanje</a:t>
            </a:r>
            <a:r>
              <a:rPr lang="hr-HR" sz="2400" dirty="0"/>
              <a:t> i </a:t>
            </a:r>
            <a:r>
              <a:rPr lang="hr-HR" sz="2400" dirty="0" err="1" smtClean="0"/>
              <a:t>benchmarking</a:t>
            </a:r>
            <a:endParaRPr lang="hr-HR" sz="2400" dirty="0" smtClean="0"/>
          </a:p>
          <a:p>
            <a:r>
              <a:rPr lang="hr-HR" sz="2400" dirty="0" smtClean="0"/>
              <a:t>Javni menadžeri svjesni važnosti pokazatelja u svim poslovnim procesima (osim informiranja)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836383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Istraživačka pitanja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r-HR" sz="2400" dirty="0"/>
              <a:t>Jesu li </a:t>
            </a:r>
            <a:r>
              <a:rPr lang="hr-HR" sz="2400" dirty="0" smtClean="0"/>
              <a:t>bolnice definirale </a:t>
            </a:r>
            <a:r>
              <a:rPr lang="hr-HR" sz="2400" dirty="0"/>
              <a:t>strateške ciljeve i prate li njihovu realizaciju?</a:t>
            </a:r>
          </a:p>
          <a:p>
            <a:pPr lvl="0"/>
            <a:r>
              <a:rPr lang="hr-HR" sz="2400" dirty="0"/>
              <a:t>Jesu li informacijske potrebe javnih menadžera </a:t>
            </a:r>
            <a:r>
              <a:rPr lang="hr-HR" sz="2400" dirty="0" smtClean="0"/>
              <a:t>bolnica </a:t>
            </a:r>
            <a:r>
              <a:rPr lang="hr-HR" sz="2400" dirty="0"/>
              <a:t>razvijene i raznolike?</a:t>
            </a:r>
          </a:p>
          <a:p>
            <a:pPr lvl="0"/>
            <a:r>
              <a:rPr lang="hr-HR" sz="2400" dirty="0"/>
              <a:t>Jesu li unutar hrvatskih </a:t>
            </a:r>
            <a:r>
              <a:rPr lang="hr-HR" sz="2400" dirty="0" smtClean="0"/>
              <a:t>bolnica </a:t>
            </a:r>
            <a:r>
              <a:rPr lang="hr-HR" sz="2400" dirty="0"/>
              <a:t>razvijeni pokazatelji uspješnosti?</a:t>
            </a:r>
          </a:p>
          <a:p>
            <a:pPr lvl="0"/>
            <a:r>
              <a:rPr lang="hr-HR" sz="2400" dirty="0"/>
              <a:t>Provode li </a:t>
            </a:r>
            <a:r>
              <a:rPr lang="hr-HR" sz="2400" dirty="0" smtClean="0"/>
              <a:t>bolnice usporedbu </a:t>
            </a:r>
            <a:r>
              <a:rPr lang="hr-HR" sz="2400" dirty="0"/>
              <a:t>rezultata mjerenja uspješnosti?</a:t>
            </a:r>
          </a:p>
          <a:p>
            <a:pPr lvl="0"/>
            <a:r>
              <a:rPr lang="hr-HR" sz="2400" dirty="0"/>
              <a:t>U kojoj se mjeri kod hrvatskih </a:t>
            </a:r>
            <a:r>
              <a:rPr lang="hr-HR" sz="2400" dirty="0" smtClean="0"/>
              <a:t>bolnica </a:t>
            </a:r>
            <a:r>
              <a:rPr lang="hr-HR" sz="2400" dirty="0"/>
              <a:t>primjenjuju rezultati mjerenja uspješnosti za potrebe odlučivanja?</a:t>
            </a:r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58567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878176"/>
          </a:xfrm>
        </p:spPr>
        <p:txBody>
          <a:bodyPr/>
          <a:lstStyle/>
          <a:p>
            <a:r>
              <a:rPr lang="hr-HR" dirty="0" smtClean="0"/>
              <a:t>Rezultati istraživanja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1450731"/>
            <a:ext cx="10058400" cy="5407269"/>
          </a:xfrm>
        </p:spPr>
        <p:txBody>
          <a:bodyPr>
            <a:normAutofit/>
          </a:bodyPr>
          <a:lstStyle/>
          <a:p>
            <a:r>
              <a:rPr lang="hr-HR" dirty="0" smtClean="0"/>
              <a:t>Izrađen </a:t>
            </a:r>
            <a:r>
              <a:rPr lang="hr-HR" dirty="0"/>
              <a:t>anketni upitnik koji je proslijeđen svim javnim </a:t>
            </a:r>
            <a:r>
              <a:rPr lang="hr-HR" dirty="0" smtClean="0"/>
              <a:t>bolnicama </a:t>
            </a:r>
            <a:r>
              <a:rPr lang="hr-HR" dirty="0"/>
              <a:t>u </a:t>
            </a:r>
            <a:r>
              <a:rPr lang="hr-HR" dirty="0" smtClean="0"/>
              <a:t>Hrvatskoj</a:t>
            </a:r>
          </a:p>
          <a:p>
            <a:r>
              <a:rPr lang="hr-HR" dirty="0" smtClean="0"/>
              <a:t>Ministarstvo </a:t>
            </a:r>
            <a:r>
              <a:rPr lang="hr-HR" dirty="0"/>
              <a:t>zdravstva (2018) u Hrvatskoj djeluje 59 javnih bolnica. Bolnice djeluju kao klinički bolnički centri (5), kliničke bolnice (3), klinike (4), opće bolnice (20), specijalne bolnice  (24) i lječilišta (3). </a:t>
            </a:r>
            <a:endParaRPr lang="hr-HR" dirty="0" smtClean="0"/>
          </a:p>
          <a:p>
            <a:r>
              <a:rPr lang="pl-PL" dirty="0" smtClean="0"/>
              <a:t>Na </a:t>
            </a:r>
            <a:r>
              <a:rPr lang="pl-PL" dirty="0" err="1"/>
              <a:t>upitnik</a:t>
            </a:r>
            <a:r>
              <a:rPr lang="pl-PL" dirty="0"/>
              <a:t> je </a:t>
            </a:r>
            <a:r>
              <a:rPr lang="pl-PL" dirty="0" err="1"/>
              <a:t>odgovorila</a:t>
            </a:r>
            <a:r>
              <a:rPr lang="pl-PL" dirty="0"/>
              <a:t> 21 </a:t>
            </a:r>
            <a:r>
              <a:rPr lang="pl-PL" dirty="0" err="1"/>
              <a:t>odnosno</a:t>
            </a:r>
            <a:r>
              <a:rPr lang="pl-PL" dirty="0"/>
              <a:t> 36% </a:t>
            </a:r>
            <a:r>
              <a:rPr lang="pl-PL" dirty="0" err="1"/>
              <a:t>bolnica</a:t>
            </a:r>
            <a:r>
              <a:rPr lang="pl-PL" dirty="0"/>
              <a:t> </a:t>
            </a:r>
            <a:endParaRPr lang="hr-HR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512201"/>
              </p:ext>
            </p:extLst>
          </p:nvPr>
        </p:nvGraphicFramePr>
        <p:xfrm>
          <a:off x="553915" y="3886201"/>
          <a:ext cx="10392508" cy="24053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5476">
                  <a:extLst>
                    <a:ext uri="{9D8B030D-6E8A-4147-A177-3AD203B41FA5}">
                      <a16:colId xmlns:a16="http://schemas.microsoft.com/office/drawing/2014/main" val="1299864902"/>
                    </a:ext>
                  </a:extLst>
                </a:gridCol>
                <a:gridCol w="1051722">
                  <a:extLst>
                    <a:ext uri="{9D8B030D-6E8A-4147-A177-3AD203B41FA5}">
                      <a16:colId xmlns:a16="http://schemas.microsoft.com/office/drawing/2014/main" val="894029781"/>
                    </a:ext>
                  </a:extLst>
                </a:gridCol>
                <a:gridCol w="2849626">
                  <a:extLst>
                    <a:ext uri="{9D8B030D-6E8A-4147-A177-3AD203B41FA5}">
                      <a16:colId xmlns:a16="http://schemas.microsoft.com/office/drawing/2014/main" val="819897212"/>
                    </a:ext>
                  </a:extLst>
                </a:gridCol>
                <a:gridCol w="1022623">
                  <a:extLst>
                    <a:ext uri="{9D8B030D-6E8A-4147-A177-3AD203B41FA5}">
                      <a16:colId xmlns:a16="http://schemas.microsoft.com/office/drawing/2014/main" val="1364345099"/>
                    </a:ext>
                  </a:extLst>
                </a:gridCol>
                <a:gridCol w="2390277">
                  <a:extLst>
                    <a:ext uri="{9D8B030D-6E8A-4147-A177-3AD203B41FA5}">
                      <a16:colId xmlns:a16="http://schemas.microsoft.com/office/drawing/2014/main" val="2025554824"/>
                    </a:ext>
                  </a:extLst>
                </a:gridCol>
                <a:gridCol w="1132784">
                  <a:extLst>
                    <a:ext uri="{9D8B030D-6E8A-4147-A177-3AD203B41FA5}">
                      <a16:colId xmlns:a16="http://schemas.microsoft.com/office/drawing/2014/main" val="4206120386"/>
                    </a:ext>
                  </a:extLst>
                </a:gridCol>
              </a:tblGrid>
              <a:tr h="48106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Male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Udio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Srednje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Udio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Velike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b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Udio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4468416"/>
                  </a:ext>
                </a:extLst>
              </a:tr>
              <a:tr h="9621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 100 zaposlenih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4,76%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Od 101 do 200 zaposlenih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42,86%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Više od 200 zaposlenih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52,38%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3141944"/>
                  </a:ext>
                </a:extLst>
              </a:tr>
              <a:tr h="9621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Do 20 mil kn prihoda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9,52%</a:t>
                      </a:r>
                      <a:endParaRPr lang="hr-H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Od 20 do 50 </a:t>
                      </a:r>
                      <a:r>
                        <a:rPr lang="hr-HR" sz="20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mil</a:t>
                      </a:r>
                      <a:r>
                        <a:rPr lang="hr-H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kn prihoda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28,57%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Više od 50 </a:t>
                      </a:r>
                      <a:r>
                        <a:rPr lang="hr-HR" sz="20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mil</a:t>
                      </a:r>
                      <a:r>
                        <a:rPr lang="hr-H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kn prihoda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r-HR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61,90%</a:t>
                      </a:r>
                      <a:endParaRPr lang="hr-H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81832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785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Rezultati istraživanja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5" name="Grafikon 1"/>
          <p:cNvGraphicFramePr/>
          <p:nvPr>
            <p:extLst>
              <p:ext uri="{D42A27DB-BD31-4B8C-83A1-F6EECF244321}">
                <p14:modId xmlns:p14="http://schemas.microsoft.com/office/powerpoint/2010/main" val="3984811252"/>
              </p:ext>
            </p:extLst>
          </p:nvPr>
        </p:nvGraphicFramePr>
        <p:xfrm>
          <a:off x="914400" y="2057400"/>
          <a:ext cx="10506807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902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Rezultati </a:t>
            </a:r>
            <a:r>
              <a:rPr lang="hr-HR" sz="3600" dirty="0" smtClean="0"/>
              <a:t>istraživanja - </a:t>
            </a:r>
            <a:r>
              <a:rPr lang="hr-HR" sz="3600" dirty="0"/>
              <a:t>Prezentiranje rezultata unutar ustanove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5" name="Grafikon 16"/>
          <p:cNvGraphicFramePr/>
          <p:nvPr>
            <p:extLst>
              <p:ext uri="{D42A27DB-BD31-4B8C-83A1-F6EECF244321}">
                <p14:modId xmlns:p14="http://schemas.microsoft.com/office/powerpoint/2010/main" val="2798297608"/>
              </p:ext>
            </p:extLst>
          </p:nvPr>
        </p:nvGraphicFramePr>
        <p:xfrm>
          <a:off x="1069848" y="2057400"/>
          <a:ext cx="10122760" cy="43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9374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Rezultati istraživanja</a:t>
            </a:r>
          </a:p>
        </p:txBody>
      </p:sp>
      <p:graphicFrame>
        <p:nvGraphicFramePr>
          <p:cNvPr id="5" name="Grafikon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6416388"/>
              </p:ext>
            </p:extLst>
          </p:nvPr>
        </p:nvGraphicFramePr>
        <p:xfrm>
          <a:off x="1069975" y="2120900"/>
          <a:ext cx="1005840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3255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Rezultati istraživanja</a:t>
            </a:r>
          </a:p>
        </p:txBody>
      </p:sp>
      <p:graphicFrame>
        <p:nvGraphicFramePr>
          <p:cNvPr id="5" name="Grafikon 1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7802968"/>
              </p:ext>
            </p:extLst>
          </p:nvPr>
        </p:nvGraphicFramePr>
        <p:xfrm>
          <a:off x="1069975" y="2120900"/>
          <a:ext cx="10058400" cy="4350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1693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Rezultati istraživanja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Definiranje pokazatelja na temelju potreba nadležnog proračuna (86%)</a:t>
            </a:r>
          </a:p>
          <a:p>
            <a:r>
              <a:rPr lang="hr-HR" dirty="0" smtClean="0"/>
              <a:t>Broj pokazatelja:</a:t>
            </a:r>
          </a:p>
          <a:p>
            <a:r>
              <a:rPr lang="hr-HR" dirty="0" smtClean="0"/>
              <a:t>1 -10 57%</a:t>
            </a:r>
          </a:p>
          <a:p>
            <a:r>
              <a:rPr lang="hr-HR" dirty="0" smtClean="0"/>
              <a:t>11-20 14%</a:t>
            </a:r>
          </a:p>
          <a:p>
            <a:r>
              <a:rPr lang="hr-HR" dirty="0" smtClean="0"/>
              <a:t>21-50 19%</a:t>
            </a:r>
          </a:p>
          <a:p>
            <a:r>
              <a:rPr lang="hr-HR" dirty="0" smtClean="0"/>
              <a:t>Usporedba pokazatelja kroz vrijeme (76%), s planom (52%), s drugim ustanovama (33%)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889350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257</TotalTime>
  <Words>534</Words>
  <Application>Microsoft Office PowerPoint</Application>
  <PresentationFormat>Widescreen</PresentationFormat>
  <Paragraphs>80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Rockwell</vt:lpstr>
      <vt:lpstr>Rockwell Condensed</vt:lpstr>
      <vt:lpstr>Times New Roman</vt:lpstr>
      <vt:lpstr>Wingdings</vt:lpstr>
      <vt:lpstr>Wood Type</vt:lpstr>
      <vt:lpstr>Pokazatelji uspješnosti hrvatskih bolnica –rezultati empirijskog istraživanja</vt:lpstr>
      <vt:lpstr>Cilj istraživanja</vt:lpstr>
      <vt:lpstr>Istraživačka pitanja</vt:lpstr>
      <vt:lpstr>Rezultati istraživanja</vt:lpstr>
      <vt:lpstr>Rezultati istraživanja</vt:lpstr>
      <vt:lpstr>Rezultati istraživanja - Prezentiranje rezultata unutar ustanove</vt:lpstr>
      <vt:lpstr>Rezultati istraživanja</vt:lpstr>
      <vt:lpstr>Rezultati istraživanja</vt:lpstr>
      <vt:lpstr>Rezultati istraživanja</vt:lpstr>
      <vt:lpstr>Rezultati istraživanja</vt:lpstr>
      <vt:lpstr>Rezultati istraživanja</vt:lpstr>
      <vt:lpstr>Rezultati istraživanja</vt:lpstr>
      <vt:lpstr>Rezultati istraživanja</vt:lpstr>
      <vt:lpstr>Rezultati istraživanja</vt:lpstr>
      <vt:lpstr>Rezultati istraživanja</vt:lpstr>
      <vt:lpstr>Rezultati istraživanja</vt:lpstr>
      <vt:lpstr>Rezultati istraživanja</vt:lpstr>
      <vt:lpstr>Rezultati istraživanja</vt:lpstr>
      <vt:lpstr>Rezultati istraživanja</vt:lpstr>
      <vt:lpstr>rasprava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Pokazatelji uspješnosti u visokom obrazovanju hrvatske – predstavljanje rezultata empirijskog istraživanja i modela</dc:title>
  <dc:creator>Verica Budimir</dc:creator>
  <cp:lastModifiedBy>Verica Budimir</cp:lastModifiedBy>
  <cp:revision>15</cp:revision>
  <cp:lastPrinted>2018-09-17T07:17:16Z</cp:lastPrinted>
  <dcterms:created xsi:type="dcterms:W3CDTF">2018-06-12T09:44:04Z</dcterms:created>
  <dcterms:modified xsi:type="dcterms:W3CDTF">2018-09-17T09:33:17Z</dcterms:modified>
</cp:coreProperties>
</file>